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0" r:id="rId3"/>
    <p:sldId id="274" r:id="rId4"/>
    <p:sldId id="275" r:id="rId5"/>
    <p:sldId id="276" r:id="rId6"/>
    <p:sldId id="27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B081"/>
    <a:srgbClr val="009900"/>
    <a:srgbClr val="00808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-49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23409-F613-4985-B256-D4FD3AAF598E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ED76-4C76-40EA-9B67-8FEF96C5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211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23409-F613-4985-B256-D4FD3AAF598E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ED76-4C76-40EA-9B67-8FEF96C5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686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23409-F613-4985-B256-D4FD3AAF598E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ED76-4C76-40EA-9B67-8FEF96C5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263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30.05.2019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7202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30.05.2019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5492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30.05.2019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153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30.05.2019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424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30.05.2019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3454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30.05.2019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7538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30.05.2019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0646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30.05.2019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43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23409-F613-4985-B256-D4FD3AAF598E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ED76-4C76-40EA-9B67-8FEF96C5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8728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30.05.2019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1045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30.05.2019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1458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30.05.2019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185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23409-F613-4985-B256-D4FD3AAF598E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ED76-4C76-40EA-9B67-8FEF96C5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905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23409-F613-4985-B256-D4FD3AAF598E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ED76-4C76-40EA-9B67-8FEF96C5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23409-F613-4985-B256-D4FD3AAF598E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ED76-4C76-40EA-9B67-8FEF96C5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249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23409-F613-4985-B256-D4FD3AAF598E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ED76-4C76-40EA-9B67-8FEF96C5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84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23409-F613-4985-B256-D4FD3AAF598E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ED76-4C76-40EA-9B67-8FEF96C5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373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23409-F613-4985-B256-D4FD3AAF598E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ED76-4C76-40EA-9B67-8FEF96C5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246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23409-F613-4985-B256-D4FD3AAF598E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8ED76-4C76-40EA-9B67-8FEF96C5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333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23409-F613-4985-B256-D4FD3AAF598E}" type="datetimeFigureOut">
              <a:rPr lang="en-US" smtClean="0"/>
              <a:t>5/30/2019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8ED76-4C76-40EA-9B67-8FEF96C55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66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BA286-83BE-46FF-8FDD-19FE3CA107B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30.05.2019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C3675-4175-4B9B-A926-7E36BCC71CF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918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Users\tgvaramadze\Desktop\logo_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"/>
            <a:ext cx="4366369" cy="7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1770471" y="772811"/>
            <a:ext cx="8165539" cy="16777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ka-GE" b="1" smtClean="0">
              <a:solidFill>
                <a:srgbClr val="00808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ka-GE" b="1" smtClean="0">
              <a:solidFill>
                <a:srgbClr val="00808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ka-GE" b="1" smtClean="0">
              <a:solidFill>
                <a:srgbClr val="00808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ka-GE" b="1" dirty="0">
              <a:solidFill>
                <a:srgbClr val="008080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724913" y="710986"/>
            <a:ext cx="10515600" cy="4278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a-GE" sz="2000" b="1" dirty="0" smtClean="0"/>
              <a:t>ძველი და ახალი მეთოდოლოგიის შედარება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229792"/>
              </p:ext>
            </p:extLst>
          </p:nvPr>
        </p:nvGraphicFramePr>
        <p:xfrm>
          <a:off x="2197916" y="1200669"/>
          <a:ext cx="8343359" cy="4625995"/>
        </p:xfrm>
        <a:graphic>
          <a:graphicData uri="http://schemas.openxmlformats.org/drawingml/2006/table">
            <a:tbl>
              <a:tblPr/>
              <a:tblGrid>
                <a:gridCol w="3847127">
                  <a:extLst>
                    <a:ext uri="{9D8B030D-6E8A-4147-A177-3AD203B41FA5}">
                      <a16:colId xmlns="" xmlns:a16="http://schemas.microsoft.com/office/drawing/2014/main" val="1475358129"/>
                    </a:ext>
                  </a:extLst>
                </a:gridCol>
                <a:gridCol w="4496232">
                  <a:extLst>
                    <a:ext uri="{9D8B030D-6E8A-4147-A177-3AD203B41FA5}">
                      <a16:colId xmlns="" xmlns:a16="http://schemas.microsoft.com/office/drawing/2014/main" val="775505002"/>
                    </a:ext>
                  </a:extLst>
                </a:gridCol>
              </a:tblGrid>
              <a:tr h="524689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ძველი </a:t>
                      </a:r>
                      <a:r>
                        <a:rPr lang="ka-GE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მეთოდოლოგია</a:t>
                      </a:r>
                      <a:r>
                        <a:rPr lang="en-US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(2015 </a:t>
                      </a:r>
                      <a:r>
                        <a:rPr lang="ka-GE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მდე)</a:t>
                      </a:r>
                      <a:endParaRPr lang="ka-GE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8577" marR="98577" marT="49288" marB="49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ახალი </a:t>
                      </a:r>
                      <a:r>
                        <a:rPr lang="ka-GE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მეთოდოლოგია (2015</a:t>
                      </a:r>
                      <a:r>
                        <a:rPr lang="ka-GE" sz="15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დან)</a:t>
                      </a:r>
                      <a:endParaRPr lang="ka-GE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8577" marR="98577" marT="49288" marB="49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19557869"/>
                  </a:ext>
                </a:extLst>
              </a:tr>
              <a:tr h="793639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მეთოდოლოგიაში 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ცვლადების / პარამეტრების </a:t>
                      </a:r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რაოდენობა 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იყო 80 </a:t>
                      </a:r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ზე მეტი</a:t>
                      </a:r>
                    </a:p>
                  </a:txBody>
                  <a:tcPr marL="98577" marR="98577" marT="49288" marB="49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მეთოდოლოგიაში ცვლადების/პარამეტრების რაოდენობა 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არის 50 </a:t>
                      </a:r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ზე ნაკლები</a:t>
                      </a:r>
                    </a:p>
                  </a:txBody>
                  <a:tcPr marL="98577" marR="98577" marT="49288" marB="49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97471518"/>
                  </a:ext>
                </a:extLst>
              </a:tr>
              <a:tr h="1720389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მეთოდოლოგიაში მონაწილე მონაცემების შეგროვება 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ხდებოდა ხელით </a:t>
                      </a:r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სოციალური აგენტის მიერ</a:t>
                      </a:r>
                    </a:p>
                  </a:txBody>
                  <a:tcPr marL="98577" marR="98577" marT="49288" marB="49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მონაცემების შეგროვება 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ხდება ელქტრონულად / ავტომატურად</a:t>
                      </a:r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გაფორმებული ხელშეკრუბებების შესაბამისად (შემოსავლების სამსახური, საჯარო რეესტრი, შინაგან 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საქმეთა </a:t>
                      </a:r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სამინისტრო, ელექტრო ენერგიის და ბუნებრივი აირის გამანაწილებელი (ლიცენზიანტი) კომპანიები</a:t>
                      </a:r>
                    </a:p>
                  </a:txBody>
                  <a:tcPr marL="98577" marR="98577" marT="49288" marB="49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94624530"/>
                  </a:ext>
                </a:extLst>
              </a:tr>
              <a:tr h="793639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დახმარების მიმღები ყველა ოჯახი მიუხედავად 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ქულისა (ზღვრულ</a:t>
                      </a:r>
                      <a:r>
                        <a:rPr lang="ka-GE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ქულამდე)</a:t>
                      </a:r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იღებდა ერთი ოდენობის დამხარებას</a:t>
                      </a:r>
                    </a:p>
                  </a:txBody>
                  <a:tcPr marL="98577" marR="98577" marT="49288" marB="49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ამჟამად ოჯახებს </a:t>
                      </a:r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რაც უფრო ნაკლები ქულა აქვთ (რაც უფრო მეტად უჭირთ) იღებენ უფრო მეტი ოდენობის დახმარებას</a:t>
                      </a:r>
                    </a:p>
                  </a:txBody>
                  <a:tcPr marL="98577" marR="98577" marT="49288" marB="49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29207076"/>
                  </a:ext>
                </a:extLst>
              </a:tr>
              <a:tr h="793639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ზოგადი სიღარიბის ქვემოთ მყოფი ოჯახების პროგრამაში ჩართვის შეცდომა იყო 5.1 პროცენტი</a:t>
                      </a:r>
                    </a:p>
                  </a:txBody>
                  <a:tcPr marL="98577" marR="98577" marT="49288" marB="49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ზოგადი სიღარიბის ქვემოთ მყოფი ოჯახების პროგრამაში ჩართვის შეცდომა შემცირდა 2.7 პროცენტამდე</a:t>
                      </a:r>
                    </a:p>
                  </a:txBody>
                  <a:tcPr marL="98577" marR="98577" marT="49288" marB="4928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0876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070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281" y="2532810"/>
            <a:ext cx="10515600" cy="2241493"/>
          </a:xfrm>
        </p:spPr>
        <p:txBody>
          <a:bodyPr>
            <a:normAutofit/>
          </a:bodyPr>
          <a:lstStyle/>
          <a:p>
            <a:r>
              <a:rPr lang="ka-GE" sz="1800" dirty="0"/>
              <a:t>მეთოდოლოგიის ამოქმედებიდან (2014 წლიდან) საარსებო მინიმუმი მნიშვნელოვნად გაიზარდა (150 ლარიდან 175 ლარამდე), მოხდა მეთოდოლოგიაშიც </a:t>
            </a:r>
            <a:r>
              <a:rPr lang="ka-GE" sz="1800" dirty="0" smtClean="0"/>
              <a:t>აღნიშნული ცვლილების </a:t>
            </a:r>
            <a:r>
              <a:rPr lang="ka-GE" sz="1800" dirty="0"/>
              <a:t>ასახვა </a:t>
            </a:r>
            <a:r>
              <a:rPr lang="ka-GE" sz="1800" dirty="0" smtClean="0"/>
              <a:t>რათა </a:t>
            </a:r>
            <a:r>
              <a:rPr lang="ka-GE" sz="1800" dirty="0"/>
              <a:t>უფრო რეალურად მომხდარიყო ოჯახების შეფასება.</a:t>
            </a:r>
            <a:endParaRPr lang="en-US" sz="1800" dirty="0"/>
          </a:p>
          <a:p>
            <a:r>
              <a:rPr lang="ka-GE" sz="1800" dirty="0"/>
              <a:t>იმ შემთხვევაში როდესაც ოჯახში გარდაიცვლებოდა წევრი ოჯახის ხელახალი (ამ წევრის გარეშე) გადამოწმების და ხელახალა საარსებო შემწეობის მიღებამდე ოჯახს უჩერდებოდა (2-3 თვე) საარსებო შემწეობის მიღების </a:t>
            </a:r>
            <a:r>
              <a:rPr lang="ka-GE" sz="1800" dirty="0" smtClean="0"/>
              <a:t>უფლება ახალი გადამოწმების და ქულის დათვლამდე. </a:t>
            </a:r>
            <a:r>
              <a:rPr lang="ka-GE" sz="1800" dirty="0"/>
              <a:t>განხორციელებული ცვლილების შედეგად ოჯახს გადამოწმების პერიოდში აღარ უჩერდება საარსებო შემწეობა.</a:t>
            </a:r>
            <a:endParaRPr lang="en-US" sz="1800" dirty="0"/>
          </a:p>
        </p:txBody>
      </p:sp>
      <p:pic>
        <p:nvPicPr>
          <p:cNvPr id="4" name="Picture 2" descr="D:\Users\tgvaramadze\Desktop\logo_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"/>
            <a:ext cx="4366369" cy="7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1770471" y="772811"/>
            <a:ext cx="8165539" cy="16777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ka-GE" b="1" smtClean="0">
              <a:solidFill>
                <a:srgbClr val="00808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ka-GE" b="1" smtClean="0">
              <a:solidFill>
                <a:srgbClr val="00808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ka-GE" b="1" smtClean="0">
              <a:solidFill>
                <a:srgbClr val="00808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ka-GE" b="1" dirty="0">
              <a:solidFill>
                <a:srgbClr val="008080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757281" y="1025420"/>
            <a:ext cx="10515600" cy="7548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a-GE" sz="2000" b="1" dirty="0"/>
              <a:t>ახალ </a:t>
            </a:r>
            <a:r>
              <a:rPr lang="ka-GE" sz="2000" b="1" dirty="0" smtClean="0"/>
              <a:t>მეთოდოლოგიაში 2018 წ </a:t>
            </a:r>
            <a:r>
              <a:rPr lang="ka-GE" sz="2000" b="1" dirty="0"/>
              <a:t>განხორციელებული </a:t>
            </a:r>
            <a:r>
              <a:rPr lang="ka-GE" sz="2000" b="1" dirty="0" smtClean="0"/>
              <a:t>ცვლილებები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3713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7281" y="1611704"/>
            <a:ext cx="10515600" cy="4290332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ka-GE" sz="1800" dirty="0"/>
              <a:t>ახალი მეთოდოლოგიის დანერგვისას გადაიხედა ოჯახების საჭიროების შეფასება, საიდანაც გამოიკვეთა მეთოდოლოგიაში ბავშვების საჭიროების კოეფიციენტის გაზრდის აუცილებლობა, რადგან კვლევების მიხედვით ბავშვები ყველაზე მოწყვლად ჯგუფს წარმოადგენენ შესაბამისად პროგრამაში გაიზარდა  დახმარების მიმღები ბავშვების რაოდენობა.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sz="1800" dirty="0"/>
              <a:t>ასევე ბავშვებში სიღარიბის დონის შესამცირებლად, დამატებით გაჩნდა ბავშვის დანამატი, რომელიც 2019 წლამდე შეადგენდა 10 ლარს (თითო 16 წლამდე ბავშვზე), ხოლო 2019 წლიდან გაიზარდა 50 ლარამდე.</a:t>
            </a:r>
            <a:endParaRPr lang="ka-GE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ka-GE" sz="1800" dirty="0" smtClean="0"/>
              <a:t>თუ </a:t>
            </a:r>
            <a:r>
              <a:rPr lang="ka-GE" sz="1800" dirty="0"/>
              <a:t>ოჯახი არის საარსებო შემწეობის მიმღები და ოჯახის წევრ(ებ)ი </a:t>
            </a:r>
            <a:r>
              <a:rPr lang="ka-GE" sz="1800" dirty="0" smtClean="0"/>
              <a:t>დასაქმდება ან </a:t>
            </a:r>
            <a:r>
              <a:rPr lang="ka-GE" sz="1800" dirty="0"/>
              <a:t>მნიშვნელოვნად გაეზრდება შემოსავალი,  1 წლის განმალობაში აღარ უჩერდება/უწყდება საარსებო შემწეობა, ხოლო 2 წლის განმალობაში აღარ უწყდება ბავშვის დანამატი (თითოეულ ბავშვზე 50 ლარი) და სხვა სოციალური დახმარებები რომლებიც დამოკიდებულია ამ მეთოდოლოგიაზე</a:t>
            </a:r>
            <a:r>
              <a:rPr lang="ka-GE" sz="1800" dirty="0" smtClean="0"/>
              <a:t>.</a:t>
            </a:r>
          </a:p>
          <a:p>
            <a:pPr marL="0" indent="0">
              <a:buNone/>
            </a:pPr>
            <a:endParaRPr lang="ka-GE" sz="1800" i="1" dirty="0"/>
          </a:p>
          <a:p>
            <a:r>
              <a:rPr lang="ka-GE" sz="1800" i="1" dirty="0"/>
              <a:t>შემოსავლის </a:t>
            </a:r>
            <a:r>
              <a:rPr lang="ka-GE" sz="1800" i="1" dirty="0" smtClean="0"/>
              <a:t>გაზრდა/გაჩენის </a:t>
            </a:r>
            <a:r>
              <a:rPr lang="ka-GE" sz="1800" i="1" dirty="0"/>
              <a:t>გამო (ოთხი თვის საშუალოდ წევრზე 175 ლარზე მეტით) რეგისტრაცია არ შეუწყდა 2 198 ოჯახს (7 507 პირს). მათ შორის საარსებო შემწეობის მიმღებ 1 379 ოჯახს (5 188 პირს).</a:t>
            </a:r>
            <a:endParaRPr lang="en-US" sz="1800" i="1" dirty="0"/>
          </a:p>
          <a:p>
            <a:pPr marL="0" indent="0">
              <a:buNone/>
            </a:pPr>
            <a:endParaRPr lang="en-US" sz="1800" i="1" dirty="0"/>
          </a:p>
          <a:p>
            <a:r>
              <a:rPr lang="ka-GE" sz="1800" i="1" dirty="0"/>
              <a:t>ბავშვის 50 ლარიან გაზრდილ დანამატს იღებს 143 255    - ბავშვი (7 360 809.00 - </a:t>
            </a:r>
            <a:r>
              <a:rPr lang="ka-GE" sz="1800" i="1" dirty="0" smtClean="0"/>
              <a:t>ლარი/თვეში)</a:t>
            </a:r>
            <a:endParaRPr lang="en-US" sz="1800" i="1" dirty="0"/>
          </a:p>
          <a:p>
            <a:pPr marL="0" indent="0">
              <a:buNone/>
            </a:pPr>
            <a:endParaRPr lang="en-US" sz="1800" dirty="0"/>
          </a:p>
        </p:txBody>
      </p:sp>
      <p:pic>
        <p:nvPicPr>
          <p:cNvPr id="4" name="Picture 2" descr="D:\Users\tgvaramadze\Desktop\logo_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"/>
            <a:ext cx="4366369" cy="7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1770471" y="772811"/>
            <a:ext cx="8165539" cy="16777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ka-GE" b="1" smtClean="0">
              <a:solidFill>
                <a:srgbClr val="00808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ka-GE" b="1" smtClean="0">
              <a:solidFill>
                <a:srgbClr val="00808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ka-GE" b="1" smtClean="0">
              <a:solidFill>
                <a:srgbClr val="00808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ka-GE" b="1" dirty="0">
              <a:solidFill>
                <a:srgbClr val="008080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757281" y="1025420"/>
            <a:ext cx="10515600" cy="7548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a-GE" sz="2000" b="1" dirty="0"/>
              <a:t>ახალ </a:t>
            </a:r>
            <a:r>
              <a:rPr lang="ka-GE" sz="2000" b="1" dirty="0" smtClean="0"/>
              <a:t>მეთოდოლოგიაში 2019 წ </a:t>
            </a:r>
            <a:r>
              <a:rPr lang="ka-GE" sz="2000" b="1" dirty="0"/>
              <a:t>განხორციელებული </a:t>
            </a:r>
            <a:r>
              <a:rPr lang="ka-GE" sz="2000" b="1" dirty="0" smtClean="0"/>
              <a:t>ცვლილებები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04394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Users\tgvaramadze\Desktop\logo_ka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2"/>
            <a:ext cx="4366369" cy="7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1770471" y="772811"/>
            <a:ext cx="8165539" cy="16777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ka-GE" b="1" smtClean="0">
              <a:solidFill>
                <a:srgbClr val="00808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ka-GE" b="1" smtClean="0">
              <a:solidFill>
                <a:srgbClr val="00808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ka-GE" b="1" smtClean="0">
              <a:solidFill>
                <a:srgbClr val="00808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ka-GE" b="1" dirty="0">
              <a:solidFill>
                <a:srgbClr val="008080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757281" y="772811"/>
            <a:ext cx="10515600" cy="7548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a-GE" sz="2000" b="1" dirty="0"/>
              <a:t>საარსებო შემწეობის მიმღებ ბენეფიციართა შედარება ძველი და ახალი მეთოდოლოგიის დროს</a:t>
            </a:r>
            <a:endParaRPr lang="en-US" sz="2000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2734323"/>
              </p:ext>
            </p:extLst>
          </p:nvPr>
        </p:nvGraphicFramePr>
        <p:xfrm>
          <a:off x="274321" y="1384666"/>
          <a:ext cx="11573692" cy="52643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45207">
                  <a:extLst>
                    <a:ext uri="{9D8B030D-6E8A-4147-A177-3AD203B41FA5}">
                      <a16:colId xmlns="" xmlns:a16="http://schemas.microsoft.com/office/drawing/2014/main" val="633474611"/>
                    </a:ext>
                  </a:extLst>
                </a:gridCol>
                <a:gridCol w="1446712">
                  <a:extLst>
                    <a:ext uri="{9D8B030D-6E8A-4147-A177-3AD203B41FA5}">
                      <a16:colId xmlns="" xmlns:a16="http://schemas.microsoft.com/office/drawing/2014/main" val="2484449962"/>
                    </a:ext>
                  </a:extLst>
                </a:gridCol>
                <a:gridCol w="1446712">
                  <a:extLst>
                    <a:ext uri="{9D8B030D-6E8A-4147-A177-3AD203B41FA5}">
                      <a16:colId xmlns="" xmlns:a16="http://schemas.microsoft.com/office/drawing/2014/main" val="2385399573"/>
                    </a:ext>
                  </a:extLst>
                </a:gridCol>
                <a:gridCol w="1535061">
                  <a:extLst>
                    <a:ext uri="{9D8B030D-6E8A-4147-A177-3AD203B41FA5}">
                      <a16:colId xmlns="" xmlns:a16="http://schemas.microsoft.com/office/drawing/2014/main" val="2230495994"/>
                    </a:ext>
                  </a:extLst>
                </a:gridCol>
              </a:tblGrid>
              <a:tr h="743645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ბენეფიციართა კატეგორია</a:t>
                      </a:r>
                      <a:endParaRPr lang="ka-GE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2014 დეკემბერი</a:t>
                      </a:r>
                      <a:endParaRPr lang="ka-GE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2017 დეკემბერი</a:t>
                      </a:r>
                      <a:endParaRPr lang="ka-GE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2019 მაისი</a:t>
                      </a:r>
                      <a:endParaRPr lang="ka-GE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363274692"/>
                  </a:ext>
                </a:extLst>
              </a:tr>
              <a:tr h="467435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საარსებო შემწეობის მიმღებები პირების რაოდენობა</a:t>
                      </a:r>
                      <a:endParaRPr lang="ka-GE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421,000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456,000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467,000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2909479809"/>
                  </a:ext>
                </a:extLst>
              </a:tr>
              <a:tr h="467435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საარსებო შემწეობის მიმღებთა პროცენტული წილი მთელ მოსახლეობაში</a:t>
                      </a:r>
                      <a:endParaRPr lang="ka-GE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11.3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12.3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12.5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53030012"/>
                  </a:ext>
                </a:extLst>
              </a:tr>
              <a:tr h="467435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საარსებოს შემწეობის მიმღებთა პროცენტული წილი ბაზაში რეგისტრირებულთან</a:t>
                      </a:r>
                      <a:endParaRPr lang="ka-GE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25.9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46.7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48.8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3684238992"/>
                  </a:ext>
                </a:extLst>
              </a:tr>
              <a:tr h="467435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საარსებო შემწეობის მიმღები პენსიონერთა რაოდენობა</a:t>
                      </a:r>
                      <a:endParaRPr lang="ka-GE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97,000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77,000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80,000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2892077521"/>
                  </a:ext>
                </a:extLst>
              </a:tr>
              <a:tr h="572024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საარსებო შემწეობის მიმღებ პენსიონერთა პროცენტული წილი მთელ პენსიონერებში</a:t>
                      </a:r>
                      <a:endParaRPr lang="ka-GE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12.3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9.2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9.2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601307820"/>
                  </a:ext>
                </a:extLst>
              </a:tr>
              <a:tr h="572024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საარსებო შემწეობის მიმღებ პენსიონერთა პროცენტული წილი მთელ საარსებო შემწეობის მიმღებებში</a:t>
                      </a:r>
                      <a:endParaRPr lang="ka-GE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23.0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17.0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17.1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4013400038"/>
                  </a:ext>
                </a:extLst>
              </a:tr>
              <a:tr h="467435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საარსებო შემწეობის მიმღები ბავშვთა რაოდენობა</a:t>
                      </a:r>
                      <a:endParaRPr lang="ka-GE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108,000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150,000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157,000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4253581051"/>
                  </a:ext>
                </a:extLst>
              </a:tr>
              <a:tr h="467435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საარსებო შემწეობის მიმღები ბავშვთა პროცენტული წილი მთელ ბავშვებში</a:t>
                      </a:r>
                      <a:endParaRPr lang="ka-GE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11.1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15.1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15.7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53992866"/>
                  </a:ext>
                </a:extLst>
              </a:tr>
              <a:tr h="572024">
                <a:tc>
                  <a:txBody>
                    <a:bodyPr/>
                    <a:lstStyle/>
                    <a:p>
                      <a:pPr algn="ctr" fontAlgn="b"/>
                      <a:r>
                        <a:rPr lang="ka-GE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საარსებო შემწეობის მიმღები ბავშვთა პროცენტული წილი მთელ საარსებო შემწეობის მიმღებებში</a:t>
                      </a:r>
                      <a:endParaRPr lang="ka-GE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solidFill>
                            <a:schemeClr val="tx1"/>
                          </a:solidFill>
                          <a:effectLst/>
                        </a:rPr>
                        <a:t>25.6</a:t>
                      </a:r>
                      <a:endParaRPr lang="en-US" sz="14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32.9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33.6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="" xmlns:a16="http://schemas.microsoft.com/office/drawing/2014/main" val="1815674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467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12192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251200" y="914403"/>
            <a:ext cx="7518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>
                <a:solidFill>
                  <a:prstClr val="black"/>
                </a:solidFill>
              </a:rPr>
              <a:t>სარეიტინგო ქულაზე ეხლა მოქმედი ფაქტორები </a:t>
            </a:r>
            <a:endParaRPr lang="en-US" sz="2400" b="1" dirty="0">
              <a:solidFill>
                <a:prstClr val="black"/>
              </a:solidFill>
            </a:endParaRPr>
          </a:p>
        </p:txBody>
      </p:sp>
      <p:pic>
        <p:nvPicPr>
          <p:cNvPr id="11" name="Picture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3198" y="1329898"/>
            <a:ext cx="11480801" cy="504126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6705600" y="3362235"/>
            <a:ext cx="52832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ctr"/>
            <a:r>
              <a:rPr lang="ka-GE" b="1" dirty="0" smtClean="0">
                <a:solidFill>
                  <a:srgbClr val="FF0000"/>
                </a:solidFill>
              </a:rPr>
              <a:t> 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 აგენტის </a:t>
            </a:r>
            <a:r>
              <a:rPr lang="ka-GE" sz="2000" b="1" i="1" u="sng" dirty="0">
                <a:solidFill>
                  <a:srgbClr val="FF0000"/>
                </a:solidFill>
              </a:rPr>
              <a:t>სუბიექტურ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აზრს </a:t>
            </a:r>
            <a:r>
              <a:rPr lang="ka-GE" sz="2000" b="1" i="1" u="sng" dirty="0">
                <a:solidFill>
                  <a:srgbClr val="FF0000"/>
                </a:solidFill>
              </a:rPr>
              <a:t>და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    თვითმმართველობის </a:t>
            </a:r>
            <a:r>
              <a:rPr lang="ka-GE" sz="2000" b="1" i="1" u="sng" dirty="0">
                <a:solidFill>
                  <a:srgbClr val="FF0000"/>
                </a:solidFill>
              </a:rPr>
              <a:t>შუამდგომლობას აღარ აქვს გავლენა სარეიტინგო ქულაზე</a:t>
            </a:r>
          </a:p>
        </p:txBody>
      </p:sp>
    </p:spTree>
    <p:extLst>
      <p:ext uri="{BB962C8B-B14F-4D97-AF65-F5344CB8AC3E}">
        <p14:creationId xmlns:p14="http://schemas.microsoft.com/office/powerpoint/2010/main" val="351139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1786</TotalTime>
  <Words>491</Words>
  <Application>Microsoft Office PowerPoint</Application>
  <PresentationFormat>Custom</PresentationFormat>
  <Paragraphs>74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nikoloz chanadiri</dc:creator>
  <cp:lastModifiedBy>Tamar Barkalaia</cp:lastModifiedBy>
  <cp:revision>130</cp:revision>
  <cp:lastPrinted>2019-05-28T11:07:25Z</cp:lastPrinted>
  <dcterms:created xsi:type="dcterms:W3CDTF">2019-05-22T10:18:30Z</dcterms:created>
  <dcterms:modified xsi:type="dcterms:W3CDTF">2019-05-30T13:34:07Z</dcterms:modified>
</cp:coreProperties>
</file>